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6" r:id="rId2"/>
  </p:sldMasterIdLst>
  <p:notesMasterIdLst>
    <p:notesMasterId r:id="rId29"/>
  </p:notesMasterIdLst>
  <p:sldIdLst>
    <p:sldId id="290" r:id="rId3"/>
    <p:sldId id="269" r:id="rId4"/>
    <p:sldId id="256" r:id="rId5"/>
    <p:sldId id="258" r:id="rId6"/>
    <p:sldId id="259" r:id="rId7"/>
    <p:sldId id="260" r:id="rId8"/>
    <p:sldId id="261" r:id="rId9"/>
    <p:sldId id="271" r:id="rId10"/>
    <p:sldId id="291" r:id="rId11"/>
    <p:sldId id="301" r:id="rId12"/>
    <p:sldId id="292" r:id="rId13"/>
    <p:sldId id="293" r:id="rId14"/>
    <p:sldId id="294" r:id="rId15"/>
    <p:sldId id="306" r:id="rId16"/>
    <p:sldId id="295" r:id="rId17"/>
    <p:sldId id="302" r:id="rId18"/>
    <p:sldId id="303" r:id="rId19"/>
    <p:sldId id="296" r:id="rId20"/>
    <p:sldId id="297" r:id="rId21"/>
    <p:sldId id="298" r:id="rId22"/>
    <p:sldId id="299" r:id="rId23"/>
    <p:sldId id="300" r:id="rId24"/>
    <p:sldId id="304" r:id="rId25"/>
    <p:sldId id="266" r:id="rId26"/>
    <p:sldId id="267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5D7B8-F977-4A3F-A9B8-3E9405C45C1F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DDB98-4E88-4BE5-84F0-2BB34B8F88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DB98-4E88-4BE5-84F0-2BB34B8F8887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896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638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5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729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086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74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8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18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8590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14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14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18A2BE4-8F0B-4D3F-8FB5-53A97B6D84F7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B9BA318-BD7D-4892-BDF4-8D19DC68E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A16F93-2388-4E3F-ABCD-0C27F4D2C2C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49AF47-D2D6-4859-85FB-F475F1260AD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49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16632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cap="all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 algn="ctr"/>
            <a:r>
              <a:rPr lang="ru-RU" sz="2400" cap="all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cap="all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cap="all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«Работа </a:t>
            </a:r>
            <a:r>
              <a:rPr lang="ru-RU" sz="2400" b="1" cap="all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cap="all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 сохранению и укреплению здоровья воспитанников </a:t>
            </a:r>
            <a:r>
              <a:rPr lang="ru-RU" sz="2400" b="1" cap="all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 ДОУ»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1\Desktop\здоровье (4)\SAM_4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71612"/>
            <a:ext cx="6786610" cy="5000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96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Гимнастика на участке</a:t>
            </a:r>
            <a:endParaRPr lang="ru-RU" dirty="0"/>
          </a:p>
        </p:txBody>
      </p:sp>
      <p:pic>
        <p:nvPicPr>
          <p:cNvPr id="12290" name="Picture 2" descr="C:\Users\1\Desktop\здоровье (4)\SAM_2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21" y="1100137"/>
            <a:ext cx="6819926" cy="5114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Физкультурные занятия</a:t>
            </a:r>
            <a:endParaRPr lang="ru-RU" dirty="0"/>
          </a:p>
        </p:txBody>
      </p:sp>
      <p:pic>
        <p:nvPicPr>
          <p:cNvPr id="3074" name="Picture 2" descr="C:\Users\1\Desktop\здоровье (4)\SAM_4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00138"/>
            <a:ext cx="7215238" cy="5352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</a:t>
            </a:r>
            <a:endParaRPr lang="ru-RU" dirty="0"/>
          </a:p>
        </p:txBody>
      </p:sp>
      <p:pic>
        <p:nvPicPr>
          <p:cNvPr id="4098" name="Picture 2" descr="C:\Users\1\Desktop\здоровье (4)\SAM_4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6"/>
            <a:ext cx="7572428" cy="5357851"/>
          </a:xfrm>
          <a:prstGeom prst="rect">
            <a:avLst/>
          </a:prstGeom>
          <a:noFill/>
        </p:spPr>
      </p:pic>
      <p:pic>
        <p:nvPicPr>
          <p:cNvPr id="4099" name="Picture 3" descr="C:\Users\1\Desktop\фото2019 лето 08.(4)\SAM_5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18504" y="-24217506"/>
            <a:ext cx="9456000" cy="7092000"/>
          </a:xfrm>
          <a:prstGeom prst="rect">
            <a:avLst/>
          </a:prstGeom>
          <a:noFill/>
        </p:spPr>
      </p:pic>
      <p:pic>
        <p:nvPicPr>
          <p:cNvPr id="4101" name="Picture 5" descr="C:\Users\1\Desktop\фото2019 лето 08.(4)\SAM_5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002000" y="-12001500"/>
            <a:ext cx="6110400" cy="458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Дыхательная гимнастика</a:t>
            </a:r>
            <a:endParaRPr lang="ru-RU" dirty="0"/>
          </a:p>
        </p:txBody>
      </p:sp>
      <p:pic>
        <p:nvPicPr>
          <p:cNvPr id="5122" name="Picture 2" descr="C:\Users\1\Desktop\здоровье (4)\SAM_3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1100138"/>
            <a:ext cx="7072363" cy="4972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65760"/>
            <a:ext cx="8858280" cy="548640"/>
          </a:xfrm>
        </p:spPr>
        <p:txBody>
          <a:bodyPr/>
          <a:lstStyle/>
          <a:p>
            <a:r>
              <a:rPr lang="ru-RU" dirty="0" smtClean="0"/>
              <a:t>Оборудование для дыхательных упражнений </a:t>
            </a:r>
            <a:endParaRPr lang="ru-RU" dirty="0"/>
          </a:p>
        </p:txBody>
      </p:sp>
      <p:pic>
        <p:nvPicPr>
          <p:cNvPr id="17410" name="Picture 2" descr="C:\Users\1\Desktop\здоровье (4)\SAM_8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00137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Гимнастика после сне</a:t>
            </a:r>
            <a:endParaRPr lang="ru-RU" dirty="0"/>
          </a:p>
        </p:txBody>
      </p:sp>
      <p:pic>
        <p:nvPicPr>
          <p:cNvPr id="7170" name="Picture 2" descr="C:\Users\1\Desktop\здоровье (4)\IMG_20191015_151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00138"/>
            <a:ext cx="7000924" cy="5257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Элементы Точечного массажа</a:t>
            </a:r>
            <a:endParaRPr lang="ru-RU" dirty="0"/>
          </a:p>
        </p:txBody>
      </p:sp>
      <p:pic>
        <p:nvPicPr>
          <p:cNvPr id="13316" name="Picture 4" descr="C:\Users\1\Desktop\здоровье (4)\IMG_20191015_151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722" y="1100138"/>
            <a:ext cx="7284016" cy="5400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Элементы </a:t>
            </a:r>
            <a:r>
              <a:rPr lang="ru-RU" dirty="0" err="1" smtClean="0"/>
              <a:t>самомассажа</a:t>
            </a:r>
            <a:endParaRPr lang="ru-RU" dirty="0"/>
          </a:p>
        </p:txBody>
      </p:sp>
      <p:pic>
        <p:nvPicPr>
          <p:cNvPr id="14338" name="Picture 2" descr="C:\Users\1\Desktop\здоровье (4)\IMG_20191015_151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188" y="1100138"/>
            <a:ext cx="7177588" cy="532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Хождение по массажным дорожкам</a:t>
            </a:r>
            <a:endParaRPr lang="ru-RU" dirty="0"/>
          </a:p>
        </p:txBody>
      </p:sp>
      <p:pic>
        <p:nvPicPr>
          <p:cNvPr id="8194" name="Picture 2" descr="C:\Users\1\Desktop\здоровье (4)\IMG_20191015_151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00138"/>
            <a:ext cx="7678856" cy="5257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процедуры после сна</a:t>
            </a:r>
            <a:endParaRPr lang="ru-RU" dirty="0"/>
          </a:p>
        </p:txBody>
      </p:sp>
      <p:pic>
        <p:nvPicPr>
          <p:cNvPr id="9218" name="Picture 2" descr="C:\Users\1\Desktop\здоровье (4)\IMG_20191015_152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00137"/>
            <a:ext cx="7032616" cy="5214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404664"/>
            <a:ext cx="8856984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>
                <a:solidFill>
                  <a:srgbClr val="9900CC"/>
                </a:solidFill>
                <a:latin typeface="Times New Roman"/>
                <a:cs typeface="Times New Roman"/>
              </a:rPr>
              <a:t>« </a:t>
            </a:r>
            <a:r>
              <a:rPr lang="ru-RU" sz="3200" b="1" i="1" kern="0" dirty="0">
                <a:solidFill>
                  <a:srgbClr val="0000FF"/>
                </a:solidFill>
                <a:latin typeface="Times New Roman"/>
                <a:cs typeface="Times New Roman"/>
              </a:rPr>
              <a:t>Забота о здоровье</a:t>
            </a:r>
            <a:r>
              <a:rPr lang="ru-RU" sz="3200" b="1" i="1" kern="0" dirty="0">
                <a:solidFill>
                  <a:srgbClr val="9900CC"/>
                </a:solidFill>
                <a:latin typeface="Times New Roman"/>
                <a:cs typeface="Times New Roman"/>
              </a:rPr>
              <a:t>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  <a:p>
            <a:pPr marL="742950" lvl="1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>
                <a:solidFill>
                  <a:srgbClr val="0000FF"/>
                </a:solidFill>
                <a:latin typeface="Arial Black" pitchFamily="34" charset="0"/>
                <a:cs typeface="Times New Roman"/>
              </a:rPr>
              <a:t>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xmlns="" val="10917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прогулке</a:t>
            </a:r>
            <a:endParaRPr lang="ru-RU" dirty="0"/>
          </a:p>
        </p:txBody>
      </p:sp>
      <p:pic>
        <p:nvPicPr>
          <p:cNvPr id="10244" name="Picture 4" descr="C:\Users\1\Desktop\лето 2019\SAM_5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00138"/>
            <a:ext cx="6500858" cy="511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65760"/>
            <a:ext cx="7486676" cy="6343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9" name="Picture 5" descr="C:\Users\1\Desktop\лето 2019\SAM_5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5"/>
            <a:ext cx="7700990" cy="5952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Праздники и развлечения</a:t>
            </a:r>
            <a:endParaRPr lang="ru-RU" dirty="0"/>
          </a:p>
        </p:txBody>
      </p:sp>
      <p:pic>
        <p:nvPicPr>
          <p:cNvPr id="15362" name="Picture 2" descr="C:\Users\1\Desktop\здоровье (4)\SAM_8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59"/>
            <a:ext cx="6858048" cy="5250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Нетрадиционное оборудование в группе</a:t>
            </a:r>
            <a:endParaRPr lang="ru-RU" dirty="0"/>
          </a:p>
        </p:txBody>
      </p:sp>
      <p:pic>
        <p:nvPicPr>
          <p:cNvPr id="16386" name="Picture 2" descr="C:\Users\1\Desktop\здоровье (4)\SAM_8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00138"/>
            <a:ext cx="7248553" cy="5329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152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/>
              </a:rPr>
              <a:t/>
            </a:r>
            <a:br>
              <a:rPr lang="ru-RU" dirty="0">
                <a:solidFill>
                  <a:srgbClr val="FF0000"/>
                </a:solidFill>
                <a:latin typeface="Arial"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  <a:latin typeface="Arial"/>
              </a:rPr>
              <a:t>Взаимодействие ДОУ с семьей по </a:t>
            </a:r>
            <a:br>
              <a:rPr lang="ru-RU" sz="2700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  <a:latin typeface="Arial"/>
              </a:rPr>
              <a:t>вопросам охраны и укрепления здоровья детей.</a:t>
            </a:r>
            <a:r>
              <a:rPr lang="ru-RU" sz="2700" dirty="0">
                <a:latin typeface="Arial"/>
              </a:rPr>
              <a:t/>
            </a:r>
            <a:br>
              <a:rPr lang="ru-RU" sz="2700" dirty="0">
                <a:latin typeface="Arial"/>
              </a:rPr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340768"/>
            <a:ext cx="7520940" cy="4752528"/>
          </a:xfrm>
        </p:spPr>
        <p:txBody>
          <a:bodyPr>
            <a:noAutofit/>
          </a:bodyPr>
          <a:lstStyle/>
          <a:p>
            <a:pPr marL="0" indent="0" algn="ctr"/>
            <a:r>
              <a:rPr lang="ru-RU" sz="1400" dirty="0" smtClean="0">
                <a:effectLst/>
                <a:latin typeface="Arial"/>
              </a:rPr>
              <a:t> </a:t>
            </a:r>
            <a:r>
              <a:rPr lang="ru-RU" sz="1800" dirty="0" smtClean="0">
                <a:effectLst/>
                <a:latin typeface="Arial"/>
              </a:rPr>
              <a:t>Блок: Планирование работы с семьями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effectLst/>
                <a:latin typeface="Arial"/>
              </a:rPr>
              <a:t>Мониторинговое исследование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latin typeface="Arial"/>
              </a:rPr>
              <a:t>Анкетирование и опросы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effectLst/>
                <a:latin typeface="Arial"/>
              </a:rPr>
              <a:t>Родительские собрания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latin typeface="Arial"/>
              </a:rPr>
              <a:t>Дни открытых дверей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latin typeface="Arial"/>
              </a:rPr>
              <a:t>Помощь родителей в создание условий</a:t>
            </a:r>
          </a:p>
          <a:p>
            <a:pPr marL="0" indent="0" algn="ctr"/>
            <a:r>
              <a:rPr lang="ru-RU" sz="1800" dirty="0" smtClean="0">
                <a:effectLst/>
                <a:latin typeface="Arial"/>
              </a:rPr>
              <a:t>Блок: </a:t>
            </a:r>
            <a:r>
              <a:rPr lang="ru-RU" sz="1800" dirty="0" smtClean="0">
                <a:latin typeface="Arial"/>
              </a:rPr>
              <a:t>У</a:t>
            </a:r>
            <a:r>
              <a:rPr lang="ru-RU" sz="1800" dirty="0" smtClean="0">
                <a:effectLst/>
                <a:latin typeface="Arial"/>
              </a:rPr>
              <a:t>частие в </a:t>
            </a:r>
            <a:r>
              <a:rPr lang="ru-RU" sz="1800" dirty="0" err="1" smtClean="0">
                <a:effectLst/>
                <a:latin typeface="Arial"/>
              </a:rPr>
              <a:t>воспитательно</a:t>
            </a:r>
            <a:r>
              <a:rPr lang="ru-RU" sz="1800" dirty="0" smtClean="0">
                <a:effectLst/>
                <a:latin typeface="Arial"/>
              </a:rPr>
              <a:t>-образовательном процессе ДОУ, направленном на установлении сотрудничества и партнерских отношений.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latin typeface="Arial"/>
              </a:rPr>
              <a:t>Привлечение родителей к участию в ДОУ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effectLst/>
                <a:latin typeface="Arial"/>
              </a:rPr>
              <a:t>Творческая лаборатория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latin typeface="Arial"/>
              </a:rPr>
              <a:t>Досуговые мероприятия</a:t>
            </a:r>
          </a:p>
          <a:p>
            <a:pPr marL="0" indent="0" algn="ctr"/>
            <a:r>
              <a:rPr lang="ru-RU" sz="1800" dirty="0" smtClean="0">
                <a:effectLst/>
                <a:latin typeface="Arial"/>
              </a:rPr>
              <a:t>Блок: Просветительская деятельность.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effectLst/>
                <a:latin typeface="Arial"/>
              </a:rPr>
              <a:t>Наглядная педагогическая пропаганда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latin typeface="Arial"/>
              </a:rPr>
              <a:t>Консультирование </a:t>
            </a:r>
            <a:endParaRPr lang="ru-RU" sz="1500" dirty="0" smtClean="0"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5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7520940" cy="13407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"/>
              </a:rPr>
            </a:b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>Результаты внедрения </a:t>
            </a:r>
            <a:br>
              <a:rPr lang="ru-RU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dirty="0" err="1" smtClean="0">
                <a:solidFill>
                  <a:srgbClr val="FF0000"/>
                </a:solidFill>
                <a:effectLst/>
                <a:latin typeface="Arial"/>
              </a:rPr>
              <a:t>здровьесберегающих</a:t>
            </a: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>технологий в ДОУ</a:t>
            </a:r>
            <a:r>
              <a:rPr lang="ru-RU" dirty="0" smtClean="0">
                <a:effectLst/>
                <a:latin typeface="Arial"/>
              </a:rPr>
              <a:t/>
            </a:r>
            <a:br>
              <a:rPr lang="ru-RU" dirty="0" smtClean="0">
                <a:effectLst/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556792"/>
            <a:ext cx="7520940" cy="4536504"/>
          </a:xfrm>
        </p:spPr>
        <p:txBody>
          <a:bodyPr>
            <a:normAutofit fontScale="62500" lnSpcReduction="20000"/>
          </a:bodyPr>
          <a:lstStyle/>
          <a:p>
            <a:r>
              <a:rPr lang="ru-RU" sz="4000" dirty="0" smtClean="0">
                <a:effectLst/>
                <a:latin typeface="Arial"/>
              </a:rPr>
              <a:t>Для   детей:</a:t>
            </a:r>
          </a:p>
          <a:p>
            <a:r>
              <a:rPr lang="ru-RU" sz="3200" dirty="0" smtClean="0">
                <a:effectLst/>
                <a:latin typeface="Arial"/>
              </a:rPr>
              <a:t>Сформированные навыки здорового образа жизни.</a:t>
            </a:r>
          </a:p>
          <a:p>
            <a:r>
              <a:rPr lang="ru-RU" sz="3200" dirty="0" smtClean="0">
                <a:effectLst/>
                <a:latin typeface="Arial"/>
              </a:rPr>
              <a:t>Правильное физическое развитие детского организма, повышение его сопротивляемости инфекциям.</a:t>
            </a:r>
          </a:p>
          <a:p>
            <a:r>
              <a:rPr lang="ru-RU" sz="3200" dirty="0" smtClean="0">
                <a:effectLst/>
                <a:latin typeface="Arial"/>
              </a:rPr>
              <a:t>Улучшение показателей здоровья и показателей физической подготовленности</a:t>
            </a:r>
            <a:endParaRPr lang="ru-RU" sz="3200" dirty="0" smtClean="0">
              <a:effectLst/>
              <a:latin typeface="Courier New"/>
            </a:endParaRPr>
          </a:p>
          <a:p>
            <a:r>
              <a:rPr lang="ru-RU" sz="3200" dirty="0" smtClean="0">
                <a:effectLst/>
                <a:latin typeface="Arial"/>
              </a:rPr>
              <a:t></a:t>
            </a:r>
            <a:r>
              <a:rPr lang="ru-RU" sz="3200" dirty="0" err="1" smtClean="0">
                <a:effectLst/>
                <a:latin typeface="Arial"/>
              </a:rPr>
              <a:t>Сформированность</a:t>
            </a:r>
            <a:r>
              <a:rPr lang="ru-RU" sz="3200" dirty="0" smtClean="0">
                <a:effectLst/>
                <a:latin typeface="Arial"/>
              </a:rPr>
              <a:t> гигиенической культуры, наличие потребности в здоровом образе жизни.</a:t>
            </a:r>
          </a:p>
          <a:p>
            <a:r>
              <a:rPr lang="ru-RU" sz="3800" dirty="0" smtClean="0">
                <a:effectLst/>
                <a:latin typeface="Arial"/>
              </a:rPr>
              <a:t>Для родителей:</a:t>
            </a:r>
          </a:p>
          <a:p>
            <a:r>
              <a:rPr lang="ru-RU" sz="3200" dirty="0" smtClean="0">
                <a:effectLst/>
                <a:latin typeface="Arial"/>
              </a:rPr>
              <a:t>Сформированная активная родительская позиция.</a:t>
            </a:r>
          </a:p>
          <a:p>
            <a:r>
              <a:rPr lang="ru-RU" sz="3200" dirty="0" smtClean="0">
                <a:effectLst/>
                <a:latin typeface="Arial"/>
              </a:rPr>
              <a:t>Повышение компетентности родителей в вопросах физического развития и здоровья.</a:t>
            </a:r>
          </a:p>
          <a:p>
            <a:r>
              <a:rPr lang="ru-RU" sz="3200" dirty="0" smtClean="0">
                <a:effectLst/>
                <a:latin typeface="Arial"/>
              </a:rPr>
              <a:t>Активное участие родителей в жизнедеятельности ДОУ.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1563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388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 </a:t>
            </a:r>
            <a:endParaRPr lang="ru-RU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S\Desktop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8440"/>
            <a:ext cx="7128792" cy="43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96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11530" y="188640"/>
            <a:ext cx="7520940" cy="758984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Нормативно- правовая база: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1340768"/>
            <a:ext cx="7520940" cy="410445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268760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3600" dirty="0" smtClean="0">
                <a:effectLst/>
                <a:latin typeface="Arial"/>
              </a:rPr>
              <a:t>   Конституция РФ</a:t>
            </a:r>
          </a:p>
          <a:p>
            <a:endParaRPr lang="ru-RU" sz="3600" dirty="0" smtClean="0">
              <a:effectLst/>
              <a:latin typeface="Aria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dirty="0" smtClean="0">
                <a:latin typeface="Arial"/>
              </a:rPr>
              <a:t>     </a:t>
            </a:r>
            <a:r>
              <a:rPr lang="ru-RU" sz="3600" dirty="0" smtClean="0">
                <a:effectLst/>
                <a:latin typeface="Arial"/>
              </a:rPr>
              <a:t>Конвенция о правах ребенка</a:t>
            </a:r>
          </a:p>
          <a:p>
            <a:endParaRPr lang="ru-RU" sz="3600" dirty="0" smtClean="0">
              <a:effectLst/>
              <a:latin typeface="Aria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dirty="0">
                <a:latin typeface="Arial"/>
              </a:rPr>
              <a:t> </a:t>
            </a:r>
            <a:r>
              <a:rPr lang="ru-RU" sz="3600" dirty="0" smtClean="0">
                <a:latin typeface="Arial"/>
              </a:rPr>
              <a:t>    </a:t>
            </a:r>
            <a:r>
              <a:rPr lang="ru-RU" sz="3600" dirty="0" smtClean="0">
                <a:effectLst/>
                <a:latin typeface="Arial"/>
              </a:rPr>
              <a:t>Федеральный Государственный </a:t>
            </a:r>
          </a:p>
          <a:p>
            <a:r>
              <a:rPr lang="ru-RU" sz="3600" dirty="0" smtClean="0">
                <a:effectLst/>
                <a:latin typeface="Arial"/>
              </a:rPr>
              <a:t>        Образовательный Стандарт</a:t>
            </a:r>
          </a:p>
          <a:p>
            <a:endParaRPr lang="ru-RU" sz="3600" dirty="0" smtClean="0">
              <a:effectLst/>
              <a:latin typeface="Aria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dirty="0" smtClean="0">
                <a:effectLst/>
                <a:latin typeface="Arial"/>
              </a:rPr>
              <a:t>      Устав ДОУ</a:t>
            </a:r>
          </a:p>
          <a:p>
            <a:endParaRPr lang="ru-RU" dirty="0">
              <a:latin typeface="Arial"/>
            </a:endParaRPr>
          </a:p>
          <a:p>
            <a:endParaRPr lang="ru-RU" dirty="0"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9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Актуальность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892480" cy="4200580"/>
          </a:xfrm>
        </p:spPr>
        <p:txBody>
          <a:bodyPr>
            <a:normAutofit fontScale="25000" lnSpcReduction="20000"/>
          </a:bodyPr>
          <a:lstStyle/>
          <a:p>
            <a:r>
              <a:rPr lang="ru-RU" sz="10400" dirty="0" smtClean="0">
                <a:effectLst/>
                <a:latin typeface="Arial"/>
              </a:rPr>
              <a:t>Внедрение  </a:t>
            </a:r>
            <a:r>
              <a:rPr lang="ru-RU" sz="10400" dirty="0" err="1" smtClean="0">
                <a:effectLst/>
                <a:latin typeface="Arial"/>
              </a:rPr>
              <a:t>здоровьесберегающих</a:t>
            </a:r>
            <a:r>
              <a:rPr lang="ru-RU" sz="10400" dirty="0">
                <a:latin typeface="Arial"/>
              </a:rPr>
              <a:t> </a:t>
            </a:r>
            <a:r>
              <a:rPr lang="ru-RU" sz="10400" dirty="0" smtClean="0">
                <a:effectLst/>
                <a:latin typeface="Arial"/>
              </a:rPr>
              <a:t>технологий </a:t>
            </a:r>
          </a:p>
          <a:p>
            <a:r>
              <a:rPr lang="ru-RU" sz="10400" dirty="0" smtClean="0">
                <a:effectLst/>
                <a:latin typeface="Arial"/>
              </a:rPr>
              <a:t>способствует воспитанию интереса ребёнка к </a:t>
            </a:r>
          </a:p>
          <a:p>
            <a:r>
              <a:rPr lang="ru-RU" sz="10400" dirty="0" smtClean="0">
                <a:effectLst/>
                <a:latin typeface="Arial"/>
              </a:rPr>
              <a:t>процессу обучения, повышает познавательную </a:t>
            </a:r>
          </a:p>
          <a:p>
            <a:r>
              <a:rPr lang="ru-RU" sz="10400" dirty="0" smtClean="0">
                <a:effectLst/>
                <a:latin typeface="Arial"/>
              </a:rPr>
              <a:t>активность и, самое главное, улучшает </a:t>
            </a:r>
          </a:p>
          <a:p>
            <a:r>
              <a:rPr lang="ru-RU" sz="10400" dirty="0" smtClean="0">
                <a:effectLst/>
                <a:latin typeface="Arial"/>
              </a:rPr>
              <a:t>психоэмоциональное самочувствие и здоровье </a:t>
            </a:r>
          </a:p>
          <a:p>
            <a:r>
              <a:rPr lang="ru-RU" sz="10400" dirty="0" smtClean="0">
                <a:effectLst/>
                <a:latin typeface="Arial"/>
              </a:rPr>
              <a:t>детей. Способствует снижению заболеваемости, </a:t>
            </a:r>
          </a:p>
          <a:p>
            <a:r>
              <a:rPr lang="ru-RU" sz="10400" dirty="0" smtClean="0">
                <a:effectLst/>
                <a:latin typeface="Arial"/>
              </a:rPr>
              <a:t>повышению уровня физической подготовленности,  </a:t>
            </a:r>
            <a:r>
              <a:rPr lang="ru-RU" sz="10400" dirty="0" err="1" smtClean="0">
                <a:effectLst/>
                <a:latin typeface="Arial"/>
              </a:rPr>
              <a:t>сформированности</a:t>
            </a:r>
            <a:r>
              <a:rPr lang="ru-RU" sz="10400" dirty="0" smtClean="0">
                <a:latin typeface="Arial"/>
              </a:rPr>
              <a:t> </a:t>
            </a:r>
            <a:r>
              <a:rPr lang="ru-RU" sz="10400" dirty="0" smtClean="0">
                <a:effectLst/>
                <a:latin typeface="Arial"/>
              </a:rPr>
              <a:t>осознанной </a:t>
            </a:r>
            <a:r>
              <a:rPr lang="ru-RU" sz="10400" dirty="0">
                <a:latin typeface="Arial"/>
              </a:rPr>
              <a:t> </a:t>
            </a:r>
            <a:r>
              <a:rPr lang="ru-RU" sz="10400" dirty="0" smtClean="0">
                <a:effectLst/>
                <a:latin typeface="Arial"/>
              </a:rPr>
              <a:t>потребности в ведении здорового образа жизни.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11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20940" cy="6537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>Требования    ФГОС:</a:t>
            </a:r>
            <a:r>
              <a:rPr lang="ru-RU" dirty="0" smtClean="0">
                <a:effectLst/>
                <a:latin typeface="Arial"/>
              </a:rPr>
              <a:t/>
            </a:r>
            <a:br>
              <a:rPr lang="ru-RU" dirty="0" smtClean="0">
                <a:effectLst/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496724"/>
          </a:xfrm>
        </p:spPr>
        <p:txBody>
          <a:bodyPr>
            <a:normAutofit fontScale="25000" lnSpcReduction="20000"/>
          </a:bodyPr>
          <a:lstStyle/>
          <a:p>
            <a:pPr marL="1143000" indent="-1143000">
              <a:buFont typeface="Wingdings" pitchFamily="2" charset="2"/>
              <a:buChar char="Ø"/>
            </a:pPr>
            <a:r>
              <a:rPr lang="ru-RU" sz="10400" dirty="0" smtClean="0">
                <a:effectLst/>
                <a:latin typeface="Arial"/>
              </a:rPr>
              <a:t>Гарантия охраны и укрепление физического и психического здоровья детей;</a:t>
            </a:r>
          </a:p>
          <a:p>
            <a:pPr marL="1143000" indent="-1143000">
              <a:buFont typeface="Wingdings" pitchFamily="2" charset="2"/>
              <a:buChar char="Ø"/>
            </a:pPr>
            <a:r>
              <a:rPr lang="ru-RU" sz="10400" dirty="0" smtClean="0">
                <a:effectLst/>
                <a:latin typeface="Arial"/>
              </a:rPr>
              <a:t>обеспечение эмоционального состояния детей; </a:t>
            </a:r>
          </a:p>
          <a:p>
            <a:pPr marL="1143000" indent="-1143000">
              <a:buFont typeface="Wingdings" pitchFamily="2" charset="2"/>
              <a:buChar char="Ø"/>
            </a:pPr>
            <a:r>
              <a:rPr lang="ru-RU" sz="10400" dirty="0" smtClean="0">
                <a:effectLst/>
                <a:latin typeface="Arial"/>
              </a:rPr>
              <a:t>создание условий для развивающего вариативного </a:t>
            </a:r>
          </a:p>
          <a:p>
            <a:r>
              <a:rPr lang="ru-RU" sz="10400" dirty="0" smtClean="0">
                <a:effectLst/>
                <a:latin typeface="Arial"/>
              </a:rPr>
              <a:t>            дошкольного образования;</a:t>
            </a:r>
          </a:p>
          <a:p>
            <a:pPr marL="1143000" indent="-1143000">
              <a:buFont typeface="Wingdings" pitchFamily="2" charset="2"/>
              <a:buChar char="Ø"/>
            </a:pPr>
            <a:r>
              <a:rPr lang="ru-RU" sz="10400" dirty="0" smtClean="0">
                <a:effectLst/>
                <a:latin typeface="Arial"/>
              </a:rPr>
              <a:t>обеспечение открытости дошкольного образования;</a:t>
            </a:r>
          </a:p>
          <a:p>
            <a:pPr marL="1143000" indent="-1143000">
              <a:buFont typeface="Wingdings" pitchFamily="2" charset="2"/>
              <a:buChar char="Ø"/>
            </a:pPr>
            <a:r>
              <a:rPr lang="ru-RU" sz="10400" dirty="0" smtClean="0">
                <a:effectLst/>
                <a:latin typeface="Arial"/>
              </a:rPr>
              <a:t>создание условий для участия родителей в образовательной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86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Цель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err="1" smtClean="0">
                <a:solidFill>
                  <a:srgbClr val="FF0000"/>
                </a:solidFill>
              </a:rPr>
              <a:t>здоровьесберегающих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технологий в ДОУ: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00628"/>
            <a:ext cx="8712968" cy="5424716"/>
          </a:xfrm>
        </p:spPr>
        <p:txBody>
          <a:bodyPr>
            <a:noAutofit/>
          </a:bodyPr>
          <a:lstStyle/>
          <a:p>
            <a:pPr algn="ctr"/>
            <a:r>
              <a:rPr lang="ru-RU" u="sng" dirty="0" smtClean="0">
                <a:effectLst/>
                <a:latin typeface="Arial"/>
              </a:rPr>
              <a:t>Применительно к ребенку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effectLst/>
                <a:latin typeface="Arial"/>
              </a:rPr>
              <a:t>обеспечение высокого уровня реального здоровья воспитанника детского сада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effectLst/>
                <a:latin typeface="Arial"/>
              </a:rPr>
              <a:t>воспитание </a:t>
            </a:r>
            <a:r>
              <a:rPr lang="ru-RU" dirty="0" err="1" smtClean="0">
                <a:effectLst/>
                <a:latin typeface="Arial"/>
              </a:rPr>
              <a:t>валеологической</a:t>
            </a:r>
            <a:r>
              <a:rPr lang="ru-RU" dirty="0">
                <a:latin typeface="Arial"/>
              </a:rPr>
              <a:t> </a:t>
            </a:r>
            <a:r>
              <a:rPr lang="ru-RU" dirty="0" smtClean="0">
                <a:effectLst/>
                <a:latin typeface="Arial"/>
              </a:rPr>
              <a:t>культуры как совокупности осознанного отношения ребенка к здоровью и жизни </a:t>
            </a:r>
          </a:p>
          <a:p>
            <a:r>
              <a:rPr lang="ru-RU" dirty="0" smtClean="0">
                <a:effectLst/>
                <a:latin typeface="Arial"/>
              </a:rPr>
              <a:t>человека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effectLst/>
                <a:latin typeface="Arial"/>
              </a:rPr>
              <a:t>знания о здоровье и умения оберегать, поддерживать и охранять его, </a:t>
            </a:r>
          </a:p>
          <a:p>
            <a:pPr marL="0" indent="0"/>
            <a:r>
              <a:rPr lang="ru-RU" dirty="0" smtClean="0">
                <a:effectLst/>
                <a:latin typeface="Arial"/>
              </a:rPr>
              <a:t>  </a:t>
            </a:r>
            <a:r>
              <a:rPr lang="ru-RU" dirty="0" err="1" smtClean="0">
                <a:effectLst/>
                <a:latin typeface="Arial"/>
              </a:rPr>
              <a:t>валеологической</a:t>
            </a:r>
            <a:r>
              <a:rPr lang="ru-RU" dirty="0" smtClean="0">
                <a:latin typeface="Arial"/>
              </a:rPr>
              <a:t> </a:t>
            </a:r>
            <a:r>
              <a:rPr lang="ru-RU" dirty="0" smtClean="0">
                <a:effectLst/>
                <a:latin typeface="Arial"/>
              </a:rPr>
              <a:t>компетентности, позволяющей дошкольнику самостоятельно и    эффективно решать задачи здорового образа жизни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effectLst/>
                <a:latin typeface="Arial"/>
              </a:rPr>
              <a:t>безопасное поведение,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effectLst/>
                <a:latin typeface="Arial"/>
              </a:rPr>
              <a:t>задачи, связанные с оказанием элементарной  медицинской, психологической самопомощи и помощи.</a:t>
            </a:r>
          </a:p>
          <a:p>
            <a:pPr algn="ctr"/>
            <a:r>
              <a:rPr lang="ru-RU" u="sng" dirty="0" smtClean="0">
                <a:effectLst/>
                <a:latin typeface="Arial"/>
              </a:rPr>
              <a:t>Применительно к взрослым </a:t>
            </a:r>
            <a:endParaRPr lang="ru-RU" dirty="0" smtClean="0">
              <a:effectLst/>
              <a:latin typeface="Arial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effectLst/>
                <a:latin typeface="Arial"/>
              </a:rPr>
              <a:t>содействие становлению культуры здоровья, в том числе культуры профессионального здоровья воспитателей ДОУ и </a:t>
            </a:r>
            <a:r>
              <a:rPr lang="ru-RU" dirty="0" err="1" smtClean="0">
                <a:effectLst/>
                <a:latin typeface="Arial"/>
              </a:rPr>
              <a:t>валеологическому</a:t>
            </a:r>
            <a:r>
              <a:rPr lang="ru-RU" dirty="0" smtClean="0">
                <a:latin typeface="Arial"/>
              </a:rPr>
              <a:t> </a:t>
            </a:r>
            <a:r>
              <a:rPr lang="ru-RU" dirty="0" smtClean="0">
                <a:effectLst/>
                <a:latin typeface="Arial"/>
              </a:rPr>
              <a:t>просвещению родителей.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622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>Задачи</a:t>
            </a:r>
            <a:r>
              <a:rPr lang="ru-RU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>по </a:t>
            </a:r>
            <a:r>
              <a:rPr lang="ru-RU" dirty="0" smtClean="0">
                <a:solidFill>
                  <a:srgbClr val="FF0000"/>
                </a:solidFill>
                <a:latin typeface="Arial"/>
              </a:rPr>
              <a:t>охране и укреплению здоровья</a:t>
            </a: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dirty="0" smtClean="0">
                <a:solidFill>
                  <a:srgbClr val="FF0000"/>
                </a:solidFill>
                <a:effectLst/>
                <a:latin typeface="Arial"/>
              </a:rPr>
              <a:t>в ДОУ </a:t>
            </a:r>
            <a:endParaRPr lang="ru-RU" dirty="0">
              <a:solidFill>
                <a:srgbClr val="FF0000"/>
              </a:solidFill>
              <a:effectLst/>
              <a:latin typeface="Arial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328592"/>
          </a:xfrm>
        </p:spPr>
        <p:txBody>
          <a:bodyPr>
            <a:normAutofit fontScale="47500" lnSpcReduction="20000"/>
          </a:bodyPr>
          <a:lstStyle/>
          <a:p>
            <a:endParaRPr lang="ru-RU" dirty="0" smtClean="0">
              <a:effectLst/>
              <a:latin typeface="Arial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effectLst/>
                <a:latin typeface="Arial"/>
              </a:rPr>
              <a:t>Сохранение </a:t>
            </a:r>
            <a:r>
              <a:rPr lang="ru-RU" sz="4000" dirty="0">
                <a:latin typeface="Arial"/>
              </a:rPr>
              <a:t> </a:t>
            </a:r>
            <a:r>
              <a:rPr lang="ru-RU" sz="4000" dirty="0" smtClean="0">
                <a:effectLst/>
                <a:latin typeface="Arial"/>
              </a:rPr>
              <a:t>и укрепление здоровья детей на основе комплексного и системного использования доступных для детского сада средств физического воспитания, оптимизации двигательной деятельности на свежем </a:t>
            </a:r>
            <a:r>
              <a:rPr lang="ru-RU" sz="4000" dirty="0">
                <a:latin typeface="Arial"/>
              </a:rPr>
              <a:t> </a:t>
            </a:r>
            <a:r>
              <a:rPr lang="ru-RU" sz="4000" dirty="0" smtClean="0">
                <a:effectLst/>
                <a:latin typeface="Arial"/>
              </a:rPr>
              <a:t>воздухе;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effectLst/>
                <a:latin typeface="Arial"/>
              </a:rPr>
              <a:t>Обеспечение активной позиции детей в процессе получения знаний о здоровом образе жизни;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effectLst/>
                <a:latin typeface="Arial"/>
              </a:rPr>
              <a:t>Конструктивное партнерство семьи, педагогического коллектива и самих детей в укреплении их здоровья, развитии творческого потенциала;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effectLst/>
                <a:latin typeface="Arial"/>
              </a:rPr>
              <a:t>развитие физических качеств;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effectLst/>
                <a:latin typeface="Arial"/>
              </a:rPr>
              <a:t>контроль двигательной активности и становление физической культуры </a:t>
            </a:r>
          </a:p>
          <a:p>
            <a:pPr marL="0" indent="0"/>
            <a:r>
              <a:rPr lang="ru-RU" sz="4000" dirty="0" smtClean="0">
                <a:effectLst/>
                <a:latin typeface="Arial"/>
              </a:rPr>
              <a:t>           дошкольников;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effectLst/>
                <a:latin typeface="Arial"/>
              </a:rPr>
              <a:t>формирование правильной осанки, профилактика нарушений опорно</a:t>
            </a:r>
            <a:r>
              <a:rPr lang="ru-RU" sz="4000" dirty="0" smtClean="0">
                <a:effectLst/>
                <a:latin typeface="Courier New"/>
              </a:rPr>
              <a:t>-</a:t>
            </a:r>
          </a:p>
          <a:p>
            <a:pPr marL="0" indent="0"/>
            <a:r>
              <a:rPr lang="ru-RU" sz="4000" dirty="0" smtClean="0">
                <a:effectLst/>
                <a:latin typeface="Arial"/>
              </a:rPr>
              <a:t>           двигательного аппарата</a:t>
            </a:r>
            <a:r>
              <a:rPr lang="ru-RU" sz="4000" dirty="0">
                <a:latin typeface="Arial"/>
              </a:rPr>
              <a:t>;</a:t>
            </a:r>
            <a:endParaRPr lang="ru-RU" sz="4000" dirty="0" smtClean="0">
              <a:effectLst/>
              <a:latin typeface="Arial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effectLst/>
                <a:latin typeface="Arial"/>
              </a:rPr>
              <a:t>воспитание привычки повседневной физической активности;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74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7920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Технологии сохранения и стимулирования здоровья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20869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 Утренняя гимнастика</a:t>
            </a:r>
          </a:p>
          <a:p>
            <a:r>
              <a:rPr lang="ru-RU" sz="2200" dirty="0" smtClean="0"/>
              <a:t>Физкультурные занятия</a:t>
            </a:r>
            <a:endParaRPr lang="ru-RU" sz="2200" dirty="0" smtClean="0"/>
          </a:p>
          <a:p>
            <a:r>
              <a:rPr lang="ru-RU" sz="2200" dirty="0" smtClean="0"/>
              <a:t>Подвижные и спортивные игры</a:t>
            </a:r>
          </a:p>
          <a:p>
            <a:r>
              <a:rPr lang="ru-RU" sz="2200" dirty="0" smtClean="0"/>
              <a:t>Релаксация</a:t>
            </a:r>
          </a:p>
          <a:p>
            <a:r>
              <a:rPr lang="ru-RU" sz="2200" dirty="0" smtClean="0"/>
              <a:t>Элементы </a:t>
            </a:r>
            <a:r>
              <a:rPr lang="ru-RU" sz="2200" dirty="0" err="1" smtClean="0"/>
              <a:t>саммомассажа</a:t>
            </a:r>
            <a:endParaRPr lang="ru-RU" sz="2200" dirty="0" smtClean="0"/>
          </a:p>
          <a:p>
            <a:r>
              <a:rPr lang="ru-RU" sz="2200" dirty="0" smtClean="0"/>
              <a:t>Пальчиковая и артикуляционная гимнастика</a:t>
            </a:r>
          </a:p>
          <a:p>
            <a:r>
              <a:rPr lang="ru-RU" sz="2200" dirty="0" smtClean="0"/>
              <a:t>Дыхательная гимнастика</a:t>
            </a:r>
          </a:p>
          <a:p>
            <a:r>
              <a:rPr lang="ru-RU" sz="2200" dirty="0" smtClean="0"/>
              <a:t>Ортопедическая </a:t>
            </a:r>
            <a:r>
              <a:rPr lang="ru-RU" sz="2200" dirty="0" smtClean="0"/>
              <a:t>гимнастика</a:t>
            </a:r>
            <a:endParaRPr lang="ru-RU" sz="2200" dirty="0" smtClean="0"/>
          </a:p>
          <a:p>
            <a:r>
              <a:rPr lang="ru-RU" sz="2200" dirty="0" smtClean="0"/>
              <a:t>Элементы точечного массажа</a:t>
            </a:r>
          </a:p>
          <a:p>
            <a:endParaRPr lang="ru-RU" sz="2200" dirty="0" smtClean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02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Утренняя гимнастика</a:t>
            </a:r>
            <a:endParaRPr lang="ru-RU" dirty="0"/>
          </a:p>
        </p:txBody>
      </p:sp>
      <p:pic>
        <p:nvPicPr>
          <p:cNvPr id="2050" name="Picture 2" descr="C:\Users\1\Desktop\здоровье (4)\SAM_7918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1100138"/>
            <a:ext cx="7206766" cy="5405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403</TotalTime>
  <Words>516</Words>
  <Application>Microsoft Office PowerPoint</Application>
  <PresentationFormat>Экран (4:3)</PresentationFormat>
  <Paragraphs>102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Углы</vt:lpstr>
      <vt:lpstr>12_Воздушный поток</vt:lpstr>
      <vt:lpstr>Слайд 1</vt:lpstr>
      <vt:lpstr>Слайд 2</vt:lpstr>
      <vt:lpstr>   Нормативно- правовая база:  </vt:lpstr>
      <vt:lpstr>Актуальность</vt:lpstr>
      <vt:lpstr> Требования    ФГОС: </vt:lpstr>
      <vt:lpstr>Цель  здоровьесберегающих технологий в ДОУ:</vt:lpstr>
      <vt:lpstr> Задачи по охране и укреплению здоровья в ДОУ </vt:lpstr>
      <vt:lpstr>Технологии сохранения и стимулирования здоровья</vt:lpstr>
      <vt:lpstr>Утренняя гимнастика</vt:lpstr>
      <vt:lpstr>Гимнастика на участке</vt:lpstr>
      <vt:lpstr>Физкультурные занятия</vt:lpstr>
      <vt:lpstr>Подвижные игры</vt:lpstr>
      <vt:lpstr>Дыхательная гимнастика</vt:lpstr>
      <vt:lpstr>Оборудование для дыхательных упражнений </vt:lpstr>
      <vt:lpstr>Гимнастика после сне</vt:lpstr>
      <vt:lpstr>Элементы Точечного массажа</vt:lpstr>
      <vt:lpstr>Элементы самомассажа</vt:lpstr>
      <vt:lpstr>Хождение по массажным дорожкам</vt:lpstr>
      <vt:lpstr>Водные процедуры после сна</vt:lpstr>
      <vt:lpstr>На прогулке</vt:lpstr>
      <vt:lpstr>Слайд 21</vt:lpstr>
      <vt:lpstr>Праздники и развлечения</vt:lpstr>
      <vt:lpstr>Нетрадиционное оборудование в группе</vt:lpstr>
      <vt:lpstr> Взаимодействие ДОУ с семьей по  вопросам охраны и укрепления здоровья детей. </vt:lpstr>
      <vt:lpstr> Результаты внедрения  здровьесберегающих технологий в ДОУ 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WS</dc:creator>
  <cp:lastModifiedBy>1</cp:lastModifiedBy>
  <cp:revision>39</cp:revision>
  <dcterms:created xsi:type="dcterms:W3CDTF">2017-03-29T10:18:01Z</dcterms:created>
  <dcterms:modified xsi:type="dcterms:W3CDTF">2019-10-20T23:12:19Z</dcterms:modified>
</cp:coreProperties>
</file>